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58" r:id="rId5"/>
    <p:sldId id="262" r:id="rId6"/>
    <p:sldId id="263" r:id="rId7"/>
    <p:sldId id="264" r:id="rId8"/>
    <p:sldId id="271" r:id="rId9"/>
    <p:sldId id="273" r:id="rId10"/>
    <p:sldId id="259" r:id="rId11"/>
    <p:sldId id="260" r:id="rId12"/>
    <p:sldId id="265" r:id="rId13"/>
    <p:sldId id="266" r:id="rId14"/>
    <p:sldId id="274" r:id="rId15"/>
    <p:sldId id="268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9" autoAdjust="0"/>
    <p:restoredTop sz="99281" autoAdjust="0"/>
  </p:normalViewPr>
  <p:slideViewPr>
    <p:cSldViewPr>
      <p:cViewPr varScale="1">
        <p:scale>
          <a:sx n="77" d="100"/>
          <a:sy n="77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Wesley's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Sub. 1 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</c:v>
                </c:pt>
                <c:pt idx="1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Sub. 2 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32</c:v>
                </c:pt>
                <c:pt idx="1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Sub. 3 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13</c:v>
                </c:pt>
                <c:pt idx="1">
                  <c:v>14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Sub. 4 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Sub. 5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8</c:v>
                </c:pt>
                <c:pt idx="1">
                  <c:v>7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Sub. 6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23</c:v>
                </c:pt>
                <c:pt idx="1">
                  <c:v>12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Sub. 7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10</c:v>
                </c:pt>
                <c:pt idx="1">
                  <c:v>10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Sub. 8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4</c:v>
                </c:pt>
                <c:pt idx="1">
                  <c:v>8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Sub. 9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23</c:v>
                </c:pt>
                <c:pt idx="1">
                  <c:v>12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Sub. 10</c:v>
                </c:pt>
              </c:strCache>
            </c:strRef>
          </c:tx>
          <c:dLbls>
            <c:dLblPos val="inBase"/>
            <c:showVal val="1"/>
          </c:dLbls>
          <c:cat>
            <c:strRef>
              <c:f>Sheet1!$A$2:$A$3</c:f>
              <c:strCache>
                <c:ptCount val="2"/>
                <c:pt idx="0">
                  <c:v>With </c:v>
                </c:pt>
                <c:pt idx="1">
                  <c:v>Without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17</c:v>
                </c:pt>
                <c:pt idx="1">
                  <c:v>14</c:v>
                </c:pt>
              </c:numCache>
            </c:numRef>
          </c:val>
        </c:ser>
        <c:dLbls>
          <c:showVal val="1"/>
        </c:dLbls>
        <c:axId val="108432768"/>
        <c:axId val="108438656"/>
      </c:barChart>
      <c:catAx>
        <c:axId val="108432768"/>
        <c:scaling>
          <c:orientation val="minMax"/>
        </c:scaling>
        <c:axPos val="b"/>
        <c:numFmt formatCode="General" sourceLinked="1"/>
        <c:tickLblPos val="nextTo"/>
        <c:crossAx val="108438656"/>
        <c:crosses val="autoZero"/>
        <c:auto val="1"/>
        <c:lblAlgn val="ctr"/>
        <c:lblOffset val="100"/>
      </c:catAx>
      <c:valAx>
        <c:axId val="108438656"/>
        <c:scaling>
          <c:orientation val="minMax"/>
        </c:scaling>
        <c:axPos val="l"/>
        <c:majorGridlines/>
        <c:numFmt formatCode="General" sourceLinked="1"/>
        <c:tickLblPos val="nextTo"/>
        <c:crossAx val="10843276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Averages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Sheet1!$L$2:$L$3</c:f>
                <c:numCache>
                  <c:formatCode>General</c:formatCode>
                  <c:ptCount val="2"/>
                  <c:pt idx="0">
                    <c:v>9.6061323006597075</c:v>
                  </c:pt>
                  <c:pt idx="1">
                    <c:v>4.3474130238568307</c:v>
                  </c:pt>
                </c:numCache>
              </c:numRef>
            </c:plus>
            <c:minus>
              <c:numRef>
                <c:f>Sheet1!$L$2:$L$3</c:f>
                <c:numCache>
                  <c:formatCode>General</c:formatCode>
                  <c:ptCount val="2"/>
                  <c:pt idx="0">
                    <c:v>9.6061323006597075</c:v>
                  </c:pt>
                  <c:pt idx="1">
                    <c:v>4.3474130238568307</c:v>
                  </c:pt>
                </c:numCache>
              </c:numRef>
            </c:minus>
          </c:errBars>
          <c:val>
            <c:numRef>
              <c:f>Sheet1!$K$2:$K$3</c:f>
              <c:numCache>
                <c:formatCode>General</c:formatCode>
                <c:ptCount val="2"/>
                <c:pt idx="0">
                  <c:v>16.5</c:v>
                </c:pt>
                <c:pt idx="1">
                  <c:v>11.3</c:v>
                </c:pt>
              </c:numCache>
            </c:numRef>
          </c:val>
        </c:ser>
        <c:axId val="50838912"/>
        <c:axId val="54491392"/>
      </c:barChart>
      <c:catAx>
        <c:axId val="50838912"/>
        <c:scaling>
          <c:orientation val="minMax"/>
        </c:scaling>
        <c:delete val="1"/>
        <c:axPos val="b"/>
        <c:majorTickMark val="none"/>
        <c:tickLblPos val="none"/>
        <c:crossAx val="54491392"/>
        <c:crosses val="autoZero"/>
        <c:auto val="1"/>
        <c:lblAlgn val="ctr"/>
        <c:lblOffset val="100"/>
      </c:catAx>
      <c:valAx>
        <c:axId val="544913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Number of</a:t>
                </a:r>
                <a:r>
                  <a:rPr lang="en-US" sz="1400" baseline="0" dirty="0" smtClean="0"/>
                  <a:t> numbers memorized</a:t>
                </a:r>
                <a:endParaRPr lang="en-US" sz="1400" dirty="0"/>
              </a:p>
            </c:rich>
          </c:tx>
          <c:layout/>
        </c:title>
        <c:numFmt formatCode="General" sourceLinked="1"/>
        <c:tickLblPos val="nextTo"/>
        <c:crossAx val="5083891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31616-DEB1-4844-A1BD-0A657085F62E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01CBE-7A6A-47EC-97A1-B0351354C2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01CBE-7A6A-47EC-97A1-B0351354C2A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1A5EBFF-2397-417A-910B-11B7358D11AB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E8C4B87-5534-4537-BC87-CEA858D3AB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4" name="Picture 2" descr="C:\Users\student1600\AppData\Local\Microsoft\Windows\Temporary Internet Files\Content.IE5\GBR60Q2B\MC900312004[1]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49056" y="6165464"/>
            <a:ext cx="694944" cy="692536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ctr"/>
            <a:r>
              <a:rPr lang="en-US" dirty="0" smtClean="0"/>
              <a:t>Memory gum!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Wesley Mauk</a:t>
            </a:r>
          </a:p>
          <a:p>
            <a:r>
              <a:rPr lang="en-US" dirty="0" smtClean="0"/>
              <a:t>Bellwood-Antis School District</a:t>
            </a:r>
          </a:p>
          <a:p>
            <a:r>
              <a:rPr lang="en-US" dirty="0" smtClean="0"/>
              <a:t>Grade 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Experimental Variable:  Subjects chewing gum while memorizing.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Experimental groups:  Subjects chewing gum while memorizing, subjects not chewing gum while memorizing.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Control group:  Subjects not chewing gum.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2438400"/>
          </a:xfrm>
        </p:spPr>
        <p:txBody>
          <a:bodyPr>
            <a:normAutofit/>
          </a:bodyPr>
          <a:lstStyle/>
          <a:p>
            <a:pPr algn="ctr">
              <a:buSzPct val="70000"/>
              <a:buNone/>
            </a:pPr>
            <a:r>
              <a:rPr lang="en-US" sz="2400" dirty="0" smtClean="0"/>
              <a:t>Gum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Type of Gum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Amount of gum (1 stick)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Flavor of gum</a:t>
            </a:r>
          </a:p>
          <a:p>
            <a:pPr>
              <a:buSzPct val="70000"/>
              <a:buNone/>
            </a:pPr>
            <a:endParaRPr lang="en-US" sz="2400" dirty="0" smtClean="0"/>
          </a:p>
          <a:p>
            <a:pPr>
              <a:buSzPct val="70000"/>
              <a:buNone/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5257800"/>
          </a:xfrm>
        </p:spPr>
        <p:txBody>
          <a:bodyPr>
            <a:normAutofit/>
          </a:bodyPr>
          <a:lstStyle/>
          <a:p>
            <a:pPr algn="ctr">
              <a:buSzPct val="70000"/>
              <a:buNone/>
            </a:pPr>
            <a:r>
              <a:rPr lang="en-US" sz="2400" dirty="0" smtClean="0"/>
              <a:t>Room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Lighting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Day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Time given to memorize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Non-distracting test room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Temperature</a:t>
            </a:r>
          </a:p>
          <a:p>
            <a:pPr>
              <a:buSzPct val="70000"/>
              <a:buFont typeface="Wingdings" pitchFamily="2" charset="2"/>
              <a:buChar char="v"/>
            </a:pPr>
            <a:r>
              <a:rPr lang="en-US" sz="2400" dirty="0" smtClean="0"/>
              <a:t>Time of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657600"/>
            <a:ext cx="335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People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en-US" sz="2400" dirty="0" smtClean="0"/>
              <a:t>Seating position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en-US" sz="2400" dirty="0" smtClean="0"/>
              <a:t>Time given to  memorize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en-US" sz="2400" dirty="0" smtClean="0"/>
              <a:t>Subjects are not allowed to communicate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en-US" sz="2400" dirty="0" smtClean="0"/>
              <a:t>Number sequence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of numbers remembered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" y="2438400"/>
          <a:ext cx="9067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80"/>
                <a:gridCol w="906780"/>
                <a:gridCol w="906780"/>
                <a:gridCol w="906780"/>
                <a:gridCol w="906780"/>
                <a:gridCol w="906780"/>
                <a:gridCol w="906780"/>
                <a:gridCol w="906780"/>
                <a:gridCol w="906780"/>
                <a:gridCol w="9067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 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</a:t>
                      </a:r>
                      <a:r>
                        <a:rPr lang="en-US" sz="1600" baseline="0" dirty="0" smtClean="0"/>
                        <a:t> 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Sub.</a:t>
                      </a:r>
                      <a:r>
                        <a:rPr lang="en-US" sz="1600" baseline="0" dirty="0" smtClean="0"/>
                        <a:t> 10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41148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</a:t>
            </a:r>
          </a:p>
          <a:p>
            <a:r>
              <a:rPr lang="en-US" dirty="0" smtClean="0"/>
              <a:t>Top row: With Gum</a:t>
            </a:r>
          </a:p>
          <a:p>
            <a:r>
              <a:rPr lang="en-US" dirty="0" smtClean="0"/>
              <a:t>Bottom row: Without Gum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(Graph)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1567934" y="2863334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numbers memorized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2600" y="60198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Without gum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601980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With gum</a:t>
            </a:r>
            <a:endParaRPr lang="en-US" sz="11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 you can see, chewing gum while studying tends to increase memory in 70% of the people.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people</a:t>
            </a:r>
          </a:p>
          <a:p>
            <a:r>
              <a:rPr lang="en-US" dirty="0" smtClean="0"/>
              <a:t>Words</a:t>
            </a:r>
          </a:p>
          <a:p>
            <a:r>
              <a:rPr lang="en-US" dirty="0" smtClean="0"/>
              <a:t>Longer numbers</a:t>
            </a:r>
          </a:p>
          <a:p>
            <a:r>
              <a:rPr lang="en-US" dirty="0" smtClean="0"/>
              <a:t>pictures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62300"/>
            <a:ext cx="7467600" cy="533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Does chewing gum improve memory?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act of chewing gum stimulates your brain cells.</a:t>
            </a:r>
          </a:p>
          <a:p>
            <a:pPr>
              <a:buNone/>
            </a:pPr>
            <a:r>
              <a:rPr lang="en-US" dirty="0" smtClean="0"/>
              <a:t>Others believe the act of chewing gum increases your heart rate and also increases your blood flow.</a:t>
            </a:r>
          </a:p>
          <a:p>
            <a:r>
              <a:rPr lang="en-US" dirty="0" smtClean="0"/>
              <a:t>Sylvia Hubbard</a:t>
            </a:r>
          </a:p>
          <a:p>
            <a:r>
              <a:rPr lang="en-US" dirty="0" smtClean="0"/>
              <a:t>UK psychologists</a:t>
            </a:r>
          </a:p>
          <a:p>
            <a:r>
              <a:rPr lang="en-US" dirty="0" smtClean="0"/>
              <a:t>MSN Health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7467600" cy="6096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Chewing gum does improve memory.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Procedure-Preparing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en-US" dirty="0" smtClean="0"/>
              <a:t>Place 10 test subjects in a non-distracting room.  Inform subjects that they are not allowed to communicate.</a:t>
            </a:r>
          </a:p>
          <a:p>
            <a:pPr marL="550926" indent="-51435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en-US" dirty="0" smtClean="0"/>
              <a:t>Handout 1 sheet of paper with the 50 digit number sequence to each subject.  Hand out blank paper, pencils.</a:t>
            </a:r>
          </a:p>
          <a:p>
            <a:pPr marL="550926" indent="-51435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en-US" dirty="0" smtClean="0"/>
              <a:t>Make sure each subject is seated the same and the temperature is 22° C.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Procedure-Preparing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en-US" dirty="0" smtClean="0"/>
              <a:t>Handout 1 stick of gum to each subject.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en-US" dirty="0" smtClean="0"/>
              <a:t>Have each subject start to chew gum and start timer.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en-US" dirty="0" smtClean="0"/>
              <a:t>Allow 5 minutes for each subject to chew gum and memorize the number sequence.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7. </a:t>
            </a:r>
            <a:r>
              <a:rPr lang="en-US" dirty="0" smtClean="0"/>
              <a:t>After 5 minutes, stop timer and flip over the paper with the number sequence on them so they are not visible.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Procedure-Testing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8. </a:t>
            </a:r>
            <a:r>
              <a:rPr lang="en-US" dirty="0" smtClean="0"/>
              <a:t>Allow subjects 2 minutes (use timer) to copy down as much of the number sequence as they can from memory.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9. </a:t>
            </a:r>
            <a:r>
              <a:rPr lang="en-US" dirty="0" smtClean="0"/>
              <a:t>Collect all materials.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10. </a:t>
            </a:r>
            <a:r>
              <a:rPr lang="en-US" dirty="0" smtClean="0"/>
              <a:t>Repeat stops 3-10, only without the subjects chewing gum and with a NEW number sequence.  This is my control group!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Procedure-Testing the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8. </a:t>
            </a:r>
            <a:r>
              <a:rPr lang="en-US" dirty="0" smtClean="0"/>
              <a:t>Allow subjects 2 minutes (use timer) to copy down as much of the number sequence as they can from memory.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9. </a:t>
            </a:r>
            <a:r>
              <a:rPr lang="en-US" dirty="0" smtClean="0"/>
              <a:t>Collect all materials.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10. </a:t>
            </a:r>
            <a:r>
              <a:rPr lang="en-US" dirty="0" smtClean="0"/>
              <a:t>Repeat stops 3-10, only without the subjects chewing gum and with a new number sequence.  This is my control group!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Procedure-Scoring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eriod" startAt="11"/>
            </a:pPr>
            <a:r>
              <a:rPr lang="en-US" dirty="0" smtClean="0"/>
              <a:t>Go through each list and compare the numbers written down to the numbers actually on the list.</a:t>
            </a:r>
          </a:p>
          <a:p>
            <a:pPr marL="550926" indent="-514350">
              <a:buAutoNum type="arabicPeriod" startAt="11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Write the total number of numbers memorized on the top of the sheet.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222</TotalTime>
  <Words>535</Words>
  <Application>Microsoft Office PowerPoint</Application>
  <PresentationFormat>On-screen Show (4:3)</PresentationFormat>
  <Paragraphs>106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Memory gum!</vt:lpstr>
      <vt:lpstr>Problem</vt:lpstr>
      <vt:lpstr>Reason for testing</vt:lpstr>
      <vt:lpstr>Hypothesis</vt:lpstr>
      <vt:lpstr>Procedure-Preparing room</vt:lpstr>
      <vt:lpstr>Procedure-Preparing subjects</vt:lpstr>
      <vt:lpstr>Procedure-Testing subjects</vt:lpstr>
      <vt:lpstr>Procedure-Testing the subjects</vt:lpstr>
      <vt:lpstr>Procedure-Scoring the test</vt:lpstr>
      <vt:lpstr>Experimental Design</vt:lpstr>
      <vt:lpstr>Control Variables</vt:lpstr>
      <vt:lpstr># of numbers remembered</vt:lpstr>
      <vt:lpstr>Results (Graph)</vt:lpstr>
      <vt:lpstr>Averages</vt:lpstr>
      <vt:lpstr>Conclusion</vt:lpstr>
      <vt:lpstr>Further Study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Memory gum!</dc:title>
  <dc:creator>student1600</dc:creator>
  <cp:lastModifiedBy>student1575</cp:lastModifiedBy>
  <cp:revision>25</cp:revision>
  <dcterms:created xsi:type="dcterms:W3CDTF">2011-01-25T13:15:21Z</dcterms:created>
  <dcterms:modified xsi:type="dcterms:W3CDTF">2011-03-04T20:20:24Z</dcterms:modified>
</cp:coreProperties>
</file>